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  <p:sldMasterId id="2147483801" r:id="rId2"/>
  </p:sldMasterIdLst>
  <p:notesMasterIdLst>
    <p:notesMasterId r:id="rId34"/>
  </p:notesMasterIdLst>
  <p:handoutMasterIdLst>
    <p:handoutMasterId r:id="rId35"/>
  </p:handoutMasterIdLst>
  <p:sldIdLst>
    <p:sldId id="256" r:id="rId3"/>
    <p:sldId id="286" r:id="rId4"/>
    <p:sldId id="257" r:id="rId5"/>
    <p:sldId id="259" r:id="rId6"/>
    <p:sldId id="260" r:id="rId7"/>
    <p:sldId id="262" r:id="rId8"/>
    <p:sldId id="288" r:id="rId9"/>
    <p:sldId id="264" r:id="rId10"/>
    <p:sldId id="265" r:id="rId11"/>
    <p:sldId id="267" r:id="rId12"/>
    <p:sldId id="268" r:id="rId13"/>
    <p:sldId id="283" r:id="rId14"/>
    <p:sldId id="269" r:id="rId15"/>
    <p:sldId id="282" r:id="rId16"/>
    <p:sldId id="289" r:id="rId17"/>
    <p:sldId id="270" r:id="rId18"/>
    <p:sldId id="271" r:id="rId19"/>
    <p:sldId id="272" r:id="rId20"/>
    <p:sldId id="281" r:id="rId21"/>
    <p:sldId id="273" r:id="rId22"/>
    <p:sldId id="274" r:id="rId23"/>
    <p:sldId id="275" r:id="rId24"/>
    <p:sldId id="276" r:id="rId25"/>
    <p:sldId id="290" r:id="rId26"/>
    <p:sldId id="277" r:id="rId27"/>
    <p:sldId id="284" r:id="rId28"/>
    <p:sldId id="287" r:id="rId29"/>
    <p:sldId id="285" r:id="rId30"/>
    <p:sldId id="278" r:id="rId31"/>
    <p:sldId id="279" r:id="rId32"/>
    <p:sldId id="280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0" autoAdjust="0"/>
    <p:restoredTop sz="86381" autoAdjust="0"/>
  </p:normalViewPr>
  <p:slideViewPr>
    <p:cSldViewPr>
      <p:cViewPr>
        <p:scale>
          <a:sx n="90" d="100"/>
          <a:sy n="90" d="100"/>
        </p:scale>
        <p:origin x="-81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62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8F038FE-E4EA-4D3F-B4FE-66767C0A359B}" type="datetimeFigureOut">
              <a:rPr lang="en-US"/>
              <a:pPr>
                <a:defRPr/>
              </a:pPr>
              <a:t>8/25/2013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62E5874-B314-48D3-9943-22D34EEC8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15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0E36F0-5403-4F3E-B42D-E55CC9E10AD0}" type="datetimeFigureOut">
              <a:rPr lang="en-US"/>
              <a:pPr>
                <a:defRPr/>
              </a:pPr>
              <a:t>8/25/2013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398DEE9-F58E-4439-B405-DC17BC1AF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987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7A6E52-835E-4A6F-A3A6-244ECED6F05A}" type="slidenum">
              <a:rPr lang="en-US" sz="1200" smtClean="0"/>
              <a:pPr eaLnBrk="1" hangingPunct="1"/>
              <a:t>25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41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11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180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3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6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5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64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81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03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93128"/>
            <a:ext cx="8305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143" y="2313432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6F155DE-BA90-4E1A-8B93-671DE59D36A4}" type="datetimeFigureOut">
              <a:rPr lang="en-US" smtClean="0"/>
              <a:t>8/25/2013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39E137F-EE47-4FCA-8224-FCE0038B79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1447800" y="2133600"/>
            <a:ext cx="7391400" cy="1470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Topography of Arid Lands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76800" y="4048780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Chapter 18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762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Work of the Wind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600200"/>
            <a:ext cx="7467600" cy="45307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b="1" u="sng" dirty="0" smtClean="0"/>
              <a:t>Aeolian Processes </a:t>
            </a:r>
            <a:r>
              <a:rPr lang="en-US" sz="2800" u="sng" dirty="0" smtClean="0"/>
              <a:t>– those related to wind action </a:t>
            </a:r>
          </a:p>
          <a:p>
            <a:pPr lvl="1">
              <a:defRPr/>
            </a:pPr>
            <a:r>
              <a:rPr lang="en-US" sz="2800" b="1" u="sng" dirty="0" smtClean="0"/>
              <a:t>Aeolian Erosion</a:t>
            </a:r>
          </a:p>
          <a:p>
            <a:pPr lvl="2">
              <a:defRPr/>
            </a:pPr>
            <a:r>
              <a:rPr lang="en-US" sz="2800" b="1" u="sng" dirty="0" smtClean="0"/>
              <a:t>Deflation</a:t>
            </a:r>
            <a:r>
              <a:rPr lang="en-US" sz="2800" b="1" dirty="0" smtClean="0"/>
              <a:t>-</a:t>
            </a:r>
            <a:r>
              <a:rPr lang="en-US" sz="2800" dirty="0" smtClean="0"/>
              <a:t> the shifting of loose particles as a result of their being blown either through the air or along the ground</a:t>
            </a:r>
          </a:p>
          <a:p>
            <a:pPr lvl="2">
              <a:defRPr/>
            </a:pPr>
            <a:r>
              <a:rPr lang="en-US" sz="2800" b="1" u="sng" dirty="0" smtClean="0"/>
              <a:t>Abrasion</a:t>
            </a:r>
            <a:r>
              <a:rPr lang="en-US" sz="2800" dirty="0" smtClean="0"/>
              <a:t>- the same as fluvial abrasion except that the Aeolian is less effective – Require “tools” in the form of </a:t>
            </a:r>
            <a:r>
              <a:rPr lang="en-US" sz="2800" dirty="0" smtClean="0"/>
              <a:t>airborne </a:t>
            </a:r>
            <a:r>
              <a:rPr lang="en-US" sz="2800" dirty="0" smtClean="0"/>
              <a:t>sand and dust particles – Doesn’t construct- merely sculptures what is already there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914400" y="1524000"/>
            <a:ext cx="7239000" cy="4530725"/>
          </a:xfrm>
        </p:spPr>
        <p:txBody>
          <a:bodyPr/>
          <a:lstStyle/>
          <a:p>
            <a:pPr>
              <a:defRPr/>
            </a:pPr>
            <a:r>
              <a:rPr lang="en-US" b="1" u="sng" dirty="0" smtClean="0"/>
              <a:t>Rock material carried by the wind much like in the water but less </a:t>
            </a:r>
            <a:r>
              <a:rPr lang="en-US" b="1" u="sng" dirty="0" smtClean="0"/>
              <a:t>effectively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The is done by “</a:t>
            </a:r>
            <a:r>
              <a:rPr lang="en-US" b="1" u="sng" dirty="0" smtClean="0"/>
              <a:t>saltation</a:t>
            </a:r>
            <a:r>
              <a:rPr lang="en-US" dirty="0" smtClean="0"/>
              <a:t>” and “</a:t>
            </a:r>
            <a:r>
              <a:rPr lang="en-US" u="sng" dirty="0" smtClean="0"/>
              <a:t>t</a:t>
            </a:r>
            <a:r>
              <a:rPr lang="en-US" b="1" u="sng" dirty="0" smtClean="0"/>
              <a:t>raction</a:t>
            </a:r>
            <a:r>
              <a:rPr lang="en-US" dirty="0" smtClean="0"/>
              <a:t>”</a:t>
            </a:r>
          </a:p>
          <a:p>
            <a:pPr lvl="1">
              <a:defRPr/>
            </a:pPr>
            <a:r>
              <a:rPr lang="en-US" u="sng" dirty="0" smtClean="0"/>
              <a:t>Large particles move by </a:t>
            </a:r>
            <a:r>
              <a:rPr lang="en-US" b="1" u="sng" dirty="0" smtClean="0"/>
              <a:t>traction</a:t>
            </a:r>
          </a:p>
          <a:p>
            <a:pPr lvl="1">
              <a:defRPr/>
            </a:pPr>
            <a:r>
              <a:rPr lang="en-US" u="sng" dirty="0" smtClean="0"/>
              <a:t>Small particles are moved by </a:t>
            </a:r>
            <a:r>
              <a:rPr lang="en-US" b="1" u="sng" dirty="0" smtClean="0"/>
              <a:t>saltation</a:t>
            </a:r>
          </a:p>
          <a:p>
            <a:pPr lvl="1">
              <a:defRPr/>
            </a:pPr>
            <a:r>
              <a:rPr lang="en-US" b="1" u="sng" dirty="0" smtClean="0"/>
              <a:t>Entire surfaces moves in a “creep” not like the soil creep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Aeolian Transportation</a:t>
            </a:r>
            <a:endParaRPr lang="en-US" dirty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0" y="6172200"/>
          <a:ext cx="223520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ackage" showAsIcon="1" r:id="rId3" imgW="2235240" imgH="686880" progId="Package">
                  <p:embed/>
                </p:oleObj>
              </mc:Choice>
              <mc:Fallback>
                <p:oleObj name="Package" showAsIcon="1" r:id="rId3" imgW="2235240" imgH="686880" progId="Packag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2200"/>
                        <a:ext cx="2235200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47776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Aeolian Deposition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1371600"/>
            <a:ext cx="6858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u="sng" dirty="0" smtClean="0"/>
              <a:t>Sand and Dust Moved by Wind eventually deposited into sand plains or sand </a:t>
            </a:r>
            <a:r>
              <a:rPr lang="en-US" sz="2800" b="1" u="sng" dirty="0" smtClean="0"/>
              <a:t>dunes</a:t>
            </a:r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b="1" u="sng" dirty="0" smtClean="0"/>
              <a:t>Desert Sand Dunes </a:t>
            </a:r>
            <a:r>
              <a:rPr lang="en-US" sz="2800" dirty="0" smtClean="0"/>
              <a:t>– </a:t>
            </a:r>
            <a:r>
              <a:rPr lang="en-US" sz="2800" u="sng" dirty="0" smtClean="0"/>
              <a:t>composed entirely of unanchored sand that is mostly uniform grains of quartz  - three kinds of dune patterns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0" y="6172200"/>
          <a:ext cx="21574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Package" showAsIcon="1" r:id="rId3" imgW="2156760" imgH="686160" progId="Package">
                  <p:embed/>
                </p:oleObj>
              </mc:Choice>
              <mc:Fallback>
                <p:oleObj name="Package" showAsIcon="1" r:id="rId3" imgW="2156760" imgH="686160" progId="Packag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2200"/>
                        <a:ext cx="2157413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36920"/>
            <a:ext cx="7543800" cy="432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0" y="6170613"/>
          <a:ext cx="22336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Packager Shell Object" showAsIcon="1" r:id="rId4" imgW="2234160" imgH="685440" progId="Package">
                  <p:embed/>
                </p:oleObj>
              </mc:Choice>
              <mc:Fallback>
                <p:oleObj name="Packager Shell Object" showAsIcon="1" r:id="rId4" imgW="2234160" imgH="685440" progId="Packag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70613"/>
                        <a:ext cx="2233613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uide.denverpost.com/media/photos/full/Great_Sand_Dunes_6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205" y="685800"/>
            <a:ext cx="690053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582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533400" y="1295400"/>
            <a:ext cx="4343400" cy="457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Barchans</a:t>
            </a:r>
            <a:r>
              <a:rPr lang="en-US" dirty="0" smtClean="0"/>
              <a:t>- </a:t>
            </a:r>
            <a:r>
              <a:rPr lang="en-US" u="sng" dirty="0" smtClean="0"/>
              <a:t>best known- occurs as an individual dune migrating across a non-sandy </a:t>
            </a:r>
            <a:r>
              <a:rPr lang="en-US" u="sng" dirty="0" smtClean="0"/>
              <a:t>surface</a:t>
            </a:r>
          </a:p>
          <a:p>
            <a:pPr>
              <a:defRPr/>
            </a:pPr>
            <a:endParaRPr lang="en-US" u="sng" dirty="0" smtClean="0"/>
          </a:p>
          <a:p>
            <a:pPr lvl="1">
              <a:defRPr/>
            </a:pPr>
            <a:r>
              <a:rPr lang="en-US" b="1" dirty="0" smtClean="0"/>
              <a:t>Crescent </a:t>
            </a:r>
            <a:r>
              <a:rPr lang="en-US" b="1" dirty="0" smtClean="0"/>
              <a:t>Shaped- </a:t>
            </a:r>
            <a:r>
              <a:rPr lang="en-US" u="sng" dirty="0" smtClean="0"/>
              <a:t>with horns point down wind </a:t>
            </a:r>
          </a:p>
          <a:p>
            <a:pPr lvl="1">
              <a:defRPr/>
            </a:pPr>
            <a:r>
              <a:rPr lang="en-US" u="sng" dirty="0" smtClean="0"/>
              <a:t>Form where strong winds blow consistently and can be the fastest moving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143000" y="2286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Kinds of Dunes</a:t>
            </a:r>
            <a:endParaRPr lang="en-US" dirty="0"/>
          </a:p>
        </p:txBody>
      </p:sp>
      <p:pic>
        <p:nvPicPr>
          <p:cNvPr id="5122" name="Picture 2" descr="http://static.ddmcdn.com/gif/sand-dun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0574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Kinds of Dunes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09600" y="1295400"/>
            <a:ext cx="4267200" cy="4530725"/>
          </a:xfrm>
        </p:spPr>
        <p:txBody>
          <a:bodyPr/>
          <a:lstStyle/>
          <a:p>
            <a:pPr>
              <a:defRPr/>
            </a:pPr>
            <a:r>
              <a:rPr lang="en-US" b="1" u="sng" dirty="0" smtClean="0"/>
              <a:t>Transverse</a:t>
            </a:r>
            <a:r>
              <a:rPr lang="en-US" dirty="0" smtClean="0"/>
              <a:t> – </a:t>
            </a:r>
            <a:r>
              <a:rPr lang="en-US" u="sng" dirty="0" smtClean="0"/>
              <a:t>also crescent shaped but less </a:t>
            </a:r>
            <a:r>
              <a:rPr lang="en-US" u="sng" dirty="0" smtClean="0"/>
              <a:t>uniform</a:t>
            </a:r>
          </a:p>
          <a:p>
            <a:pPr>
              <a:defRPr/>
            </a:pPr>
            <a:endParaRPr lang="en-US" u="sng" dirty="0" smtClean="0"/>
          </a:p>
          <a:p>
            <a:pPr lvl="1">
              <a:defRPr/>
            </a:pPr>
            <a:r>
              <a:rPr lang="en-US" u="sng" dirty="0" smtClean="0"/>
              <a:t>Occur where the supply of sand is much greater than the area where Barchans are found</a:t>
            </a:r>
          </a:p>
          <a:p>
            <a:pPr lvl="1">
              <a:defRPr/>
            </a:pPr>
            <a:r>
              <a:rPr lang="en-US" u="sng" dirty="0" smtClean="0"/>
              <a:t>All crests are perpendicular</a:t>
            </a:r>
          </a:p>
        </p:txBody>
      </p:sp>
      <p:pic>
        <p:nvPicPr>
          <p:cNvPr id="6148" name="Picture 4" descr="http://www.eoearth.org/files/116401_116500/116433/300px-Desert_du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666225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85800" y="1447801"/>
            <a:ext cx="7620000" cy="2209799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b="1" u="sng" dirty="0" smtClean="0"/>
              <a:t>Seifs</a:t>
            </a:r>
            <a:r>
              <a:rPr lang="en-US" sz="2800" u="sng" dirty="0" smtClean="0"/>
              <a:t> </a:t>
            </a:r>
            <a:r>
              <a:rPr lang="en-US" sz="2800" dirty="0" smtClean="0"/>
              <a:t>– </a:t>
            </a:r>
            <a:r>
              <a:rPr lang="en-US" sz="2800" u="sng" dirty="0" smtClean="0"/>
              <a:t>long narrow dunes – usually occur in multiplicity and in a generally parallel </a:t>
            </a:r>
            <a:r>
              <a:rPr lang="en-US" sz="2800" u="sng" dirty="0" smtClean="0"/>
              <a:t>arrangement</a:t>
            </a:r>
          </a:p>
          <a:p>
            <a:pPr>
              <a:defRPr/>
            </a:pPr>
            <a:r>
              <a:rPr lang="en-US" sz="2800" dirty="0" smtClean="0"/>
              <a:t> </a:t>
            </a:r>
            <a:endParaRPr lang="en-US" sz="2800" dirty="0" smtClean="0"/>
          </a:p>
          <a:p>
            <a:pPr lvl="1">
              <a:defRPr/>
            </a:pPr>
            <a:r>
              <a:rPr lang="en-US" sz="2800" u="sng" dirty="0" smtClean="0"/>
              <a:t>Origins are not well understood</a:t>
            </a:r>
          </a:p>
          <a:p>
            <a:pPr lvl="1">
              <a:defRPr/>
            </a:pPr>
            <a:r>
              <a:rPr lang="en-US" sz="2800" u="sng" dirty="0" smtClean="0"/>
              <a:t>Rare in American deserts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90600" y="35442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Kinds of Dunes</a:t>
            </a:r>
            <a:endParaRPr lang="en-US" dirty="0"/>
          </a:p>
        </p:txBody>
      </p:sp>
      <p:pic>
        <p:nvPicPr>
          <p:cNvPr id="8194" name="Picture 2" descr="http://78.31.106.173/_uploads/qasr/pages/liwa_du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962400"/>
            <a:ext cx="47625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Cindy\Desktop\class\jpg\Fig18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838200"/>
            <a:ext cx="5029200" cy="516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.uk.imwx.com/global/images/Climate/climate_subtropicalDese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7010400" cy="3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30142" y="634409"/>
            <a:ext cx="4236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Deserts of the Worlds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2675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Kinds of Dunes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09600" y="1447800"/>
            <a:ext cx="48768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Coastal Dunes</a:t>
            </a:r>
          </a:p>
          <a:p>
            <a:pPr lvl="1">
              <a:defRPr/>
            </a:pPr>
            <a:r>
              <a:rPr lang="en-US" sz="2400" u="sng" dirty="0" smtClean="0"/>
              <a:t>Wind active in dune formation along many stretches of ocean and lake shores</a:t>
            </a:r>
          </a:p>
          <a:p>
            <a:pPr>
              <a:defRPr/>
            </a:pPr>
            <a:r>
              <a:rPr lang="en-US" b="1" u="sng" dirty="0" smtClean="0"/>
              <a:t>Loess</a:t>
            </a:r>
            <a:r>
              <a:rPr lang="en-US" dirty="0" smtClean="0"/>
              <a:t> – </a:t>
            </a:r>
            <a:r>
              <a:rPr lang="en-US" u="sng" dirty="0" smtClean="0"/>
              <a:t>a form of Aeolian deposit not associated with dry lands</a:t>
            </a:r>
          </a:p>
          <a:p>
            <a:pPr lvl="1">
              <a:defRPr/>
            </a:pPr>
            <a:r>
              <a:rPr lang="en-US" sz="2400" dirty="0" smtClean="0"/>
              <a:t>A wind- deposited silt that is fine grained, calcareous and usually buff colored</a:t>
            </a:r>
          </a:p>
          <a:p>
            <a:pPr lvl="1">
              <a:defRPr/>
            </a:pPr>
            <a:r>
              <a:rPr lang="en-US" sz="2400" dirty="0" smtClean="0"/>
              <a:t>Lacks horizontal stratification</a:t>
            </a:r>
          </a:p>
          <a:p>
            <a:pPr lvl="1">
              <a:defRPr/>
            </a:pPr>
            <a:r>
              <a:rPr lang="en-US" sz="2400" dirty="0" smtClean="0"/>
              <a:t>Vertical durability</a:t>
            </a:r>
          </a:p>
        </p:txBody>
      </p:sp>
      <p:pic>
        <p:nvPicPr>
          <p:cNvPr id="9218" name="Picture 2" descr="http://www.ehp.qld.gov.au/images/wildlife-ecosystems/du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613" y="1341475"/>
            <a:ext cx="22860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Cindy\Desktop\class\chapters\chapter 18\loe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827" y="3407734"/>
            <a:ext cx="1968787" cy="258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95400" y="685800"/>
            <a:ext cx="69342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dirty="0" smtClean="0"/>
              <a:t>Two Characteristics Desert Landform Assemblages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1524000"/>
            <a:ext cx="6858000" cy="4530725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None/>
              <a:defRPr/>
            </a:pPr>
            <a:r>
              <a:rPr lang="en-US" sz="3200" u="sng" dirty="0" smtClean="0"/>
              <a:t>Most common desert landform is </a:t>
            </a:r>
            <a:r>
              <a:rPr lang="en-US" sz="3200" u="sng" dirty="0" smtClean="0"/>
              <a:t>a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3200" u="sng" dirty="0" smtClean="0"/>
              <a:t>mountain </a:t>
            </a:r>
            <a:r>
              <a:rPr lang="en-US" sz="3200" u="sng" dirty="0" smtClean="0"/>
              <a:t>or mountain range </a:t>
            </a:r>
            <a:r>
              <a:rPr lang="en-US" sz="3200" u="sng" dirty="0" smtClean="0"/>
              <a:t>flanked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3200" u="sng" dirty="0" smtClean="0"/>
              <a:t>by plains</a:t>
            </a:r>
          </a:p>
          <a:p>
            <a:pPr lvl="1">
              <a:buFont typeface="Wingdings" pitchFamily="2" charset="2"/>
              <a:buNone/>
              <a:defRPr/>
            </a:pPr>
            <a:endParaRPr lang="en-US" sz="3200" u="sng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sz="3200" b="1" dirty="0" smtClean="0"/>
              <a:t>Basin and Range Terrain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3200" b="1" dirty="0" smtClean="0"/>
              <a:t>Mesa and Scarp Terrain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1143000" y="1371600"/>
            <a:ext cx="70104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Land largely without </a:t>
            </a:r>
            <a:r>
              <a:rPr lang="en-US" u="sng" dirty="0" smtClean="0"/>
              <a:t>external drainage</a:t>
            </a:r>
          </a:p>
          <a:p>
            <a:pPr>
              <a:defRPr/>
            </a:pPr>
            <a:r>
              <a:rPr lang="en-US" dirty="0" smtClean="0"/>
              <a:t>Has </a:t>
            </a:r>
            <a:r>
              <a:rPr lang="en-US" u="sng" dirty="0" smtClean="0"/>
              <a:t>few exotic rivers flowing through or out of the region</a:t>
            </a:r>
          </a:p>
          <a:p>
            <a:pPr>
              <a:defRPr/>
            </a:pPr>
            <a:r>
              <a:rPr lang="en-US" b="1" dirty="0" smtClean="0"/>
              <a:t>Three principal features </a:t>
            </a:r>
            <a:r>
              <a:rPr lang="en-US" dirty="0" smtClean="0"/>
              <a:t>– </a:t>
            </a:r>
            <a:r>
              <a:rPr lang="en-US" u="sng" dirty="0" smtClean="0"/>
              <a:t>ranges, piedmont zones, and basins</a:t>
            </a:r>
          </a:p>
          <a:p>
            <a:pPr lvl="1">
              <a:defRPr/>
            </a:pPr>
            <a:r>
              <a:rPr lang="en-US" sz="2400" u="sng" dirty="0" smtClean="0"/>
              <a:t>Ranges – dominate the horizons</a:t>
            </a:r>
          </a:p>
          <a:p>
            <a:pPr lvl="1">
              <a:defRPr/>
            </a:pPr>
            <a:r>
              <a:rPr lang="en-US" sz="2400" u="sng" dirty="0" smtClean="0"/>
              <a:t>Prevalence of steep and rocky slopes</a:t>
            </a:r>
          </a:p>
          <a:p>
            <a:pPr lvl="1">
              <a:defRPr/>
            </a:pPr>
            <a:r>
              <a:rPr lang="en-US" sz="2400" u="sng" dirty="0" smtClean="0"/>
              <a:t>Ridge crests &amp; peaks are usually sharp steep cliffs</a:t>
            </a:r>
          </a:p>
          <a:p>
            <a:pPr lvl="1">
              <a:defRPr/>
            </a:pPr>
            <a:r>
              <a:rPr lang="en-US" sz="2400" u="sng" dirty="0" smtClean="0"/>
              <a:t>The ranges have been eroding for a long time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0668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Basin-and-Range Terrain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990600" y="1447800"/>
            <a:ext cx="7162800" cy="4530725"/>
          </a:xfrm>
        </p:spPr>
        <p:txBody>
          <a:bodyPr/>
          <a:lstStyle/>
          <a:p>
            <a:pPr>
              <a:defRPr/>
            </a:pPr>
            <a:r>
              <a:rPr lang="en-US" b="1" u="sng" dirty="0" smtClean="0"/>
              <a:t>The Piedmont Zone</a:t>
            </a:r>
          </a:p>
          <a:p>
            <a:pPr lvl="1">
              <a:defRPr/>
            </a:pPr>
            <a:r>
              <a:rPr lang="en-US" sz="2400" dirty="0" smtClean="0"/>
              <a:t>At the base of the ranges, a sharp break in the slope ( the piedmont angle)</a:t>
            </a:r>
          </a:p>
          <a:p>
            <a:pPr lvl="1">
              <a:defRPr/>
            </a:pPr>
            <a:r>
              <a:rPr lang="en-US" sz="2400" dirty="0" smtClean="0"/>
              <a:t>Transition area from slopes of ranges to the near flatness of the </a:t>
            </a:r>
            <a:r>
              <a:rPr lang="en-US" sz="2400" dirty="0" smtClean="0"/>
              <a:t>basin</a:t>
            </a:r>
          </a:p>
          <a:p>
            <a:pPr lvl="1">
              <a:defRPr/>
            </a:pPr>
            <a:endParaRPr lang="en-US" sz="1200" dirty="0" smtClean="0"/>
          </a:p>
          <a:p>
            <a:pPr>
              <a:defRPr/>
            </a:pPr>
            <a:r>
              <a:rPr lang="en-US" b="1" u="sng" dirty="0" smtClean="0"/>
              <a:t>Alluvial </a:t>
            </a:r>
            <a:r>
              <a:rPr lang="en-US" b="1" u="sng" dirty="0" smtClean="0"/>
              <a:t>Fan </a:t>
            </a:r>
            <a:r>
              <a:rPr lang="en-US" dirty="0" smtClean="0"/>
              <a:t>-  </a:t>
            </a:r>
            <a:r>
              <a:rPr lang="en-US" dirty="0" smtClean="0"/>
              <a:t>found at the mouth of canyons where streams empty and deposit their debris</a:t>
            </a:r>
          </a:p>
          <a:p>
            <a:pPr lvl="1">
              <a:defRPr/>
            </a:pPr>
            <a:r>
              <a:rPr lang="en-US" sz="2400" b="1" u="sng" dirty="0" smtClean="0"/>
              <a:t>Bajada or Piedmont Alluvial Plain- </a:t>
            </a:r>
            <a:r>
              <a:rPr lang="en-US" sz="2400" u="sng" dirty="0" smtClean="0"/>
              <a:t>where alluvial fans build up and join together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Basin-and-Range Terrain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crack.seismo.unr.edu/htdocs/students/Ichinose/pictures/picture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315200" cy="490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203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457200" y="1295400"/>
            <a:ext cx="8077200" cy="47244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Beyond the piedmont is the flattish floor of the basin</a:t>
            </a:r>
          </a:p>
          <a:p>
            <a:pPr lvl="1">
              <a:defRPr/>
            </a:pPr>
            <a:r>
              <a:rPr lang="en-US" sz="2400" dirty="0" smtClean="0"/>
              <a:t>Low point is usually in a playa</a:t>
            </a:r>
          </a:p>
          <a:p>
            <a:pPr lvl="1">
              <a:defRPr/>
            </a:pPr>
            <a:r>
              <a:rPr lang="en-US" sz="2400" dirty="0" smtClean="0"/>
              <a:t>Drainage channels across the basin floor sometimes clear cut but more often shallow and ill defined, frequently disappearing before reaching the low point</a:t>
            </a:r>
          </a:p>
          <a:p>
            <a:pPr lvl="1">
              <a:defRPr/>
            </a:pPr>
            <a:r>
              <a:rPr lang="en-US" sz="2400" dirty="0" smtClean="0"/>
              <a:t>Salt accumulations are commonplace</a:t>
            </a:r>
          </a:p>
          <a:p>
            <a:pPr lvl="1">
              <a:defRPr/>
            </a:pPr>
            <a:r>
              <a:rPr lang="en-US" sz="2400" dirty="0" smtClean="0"/>
              <a:t>Sometimes the water runs into playa lakes</a:t>
            </a:r>
          </a:p>
          <a:p>
            <a:pPr lvl="2">
              <a:defRPr/>
            </a:pPr>
            <a:r>
              <a:rPr lang="en-US" sz="2400" dirty="0" smtClean="0"/>
              <a:t>Extensive but shallow</a:t>
            </a:r>
          </a:p>
          <a:p>
            <a:pPr lvl="2">
              <a:defRPr/>
            </a:pPr>
            <a:r>
              <a:rPr lang="en-US" sz="2400" dirty="0" smtClean="0"/>
              <a:t>Persist for only a few days or weeks</a:t>
            </a:r>
          </a:p>
          <a:p>
            <a:pPr lvl="2">
              <a:defRPr/>
            </a:pPr>
            <a:r>
              <a:rPr lang="en-US" sz="2400" dirty="0" smtClean="0"/>
              <a:t>Basin floor is covered with very fine-grained material  </a:t>
            </a:r>
            <a:endParaRPr lang="en-US" sz="2400" dirty="0" smtClean="0"/>
          </a:p>
          <a:p>
            <a:pPr lvl="3">
              <a:defRPr/>
            </a:pPr>
            <a:r>
              <a:rPr lang="en-US" sz="2400" dirty="0" smtClean="0"/>
              <a:t>Death </a:t>
            </a:r>
            <a:r>
              <a:rPr lang="en-US" sz="2400" dirty="0" smtClean="0"/>
              <a:t>Valley is example of Basin and Range Terrain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1430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Basin-and-Range Terrain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51367"/>
            <a:ext cx="6791325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19275"/>
            <a:ext cx="609600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5453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6781800" cy="537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Mesa and Scarp Terrain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066800" y="1143000"/>
            <a:ext cx="7315200" cy="45307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u="sng" dirty="0" smtClean="0"/>
              <a:t>Mesa (Table) </a:t>
            </a:r>
          </a:p>
          <a:p>
            <a:pPr>
              <a:defRPr/>
            </a:pPr>
            <a:r>
              <a:rPr lang="en-US" b="1" u="sng" dirty="0" smtClean="0"/>
              <a:t>Scarp (Short for escarpment)</a:t>
            </a:r>
          </a:p>
          <a:p>
            <a:pPr>
              <a:defRPr/>
            </a:pPr>
            <a:r>
              <a:rPr lang="en-US" dirty="0" smtClean="0"/>
              <a:t>Normally associated with horizontal sediment strata</a:t>
            </a:r>
          </a:p>
          <a:p>
            <a:pPr>
              <a:defRPr/>
            </a:pPr>
            <a:r>
              <a:rPr lang="en-US" dirty="0" smtClean="0"/>
              <a:t>Differential erosion shows up prominently</a:t>
            </a:r>
          </a:p>
          <a:p>
            <a:pPr>
              <a:defRPr/>
            </a:pPr>
            <a:r>
              <a:rPr lang="en-US" dirty="0" smtClean="0"/>
              <a:t>Resistant strata weather and erode into mesas or scarps</a:t>
            </a:r>
          </a:p>
          <a:p>
            <a:pPr lvl="1">
              <a:defRPr/>
            </a:pPr>
            <a:r>
              <a:rPr lang="en-US" sz="2400" dirty="0" smtClean="0"/>
              <a:t>The more easily eroded strata yield the gentler the inclined slope</a:t>
            </a:r>
          </a:p>
          <a:p>
            <a:pPr>
              <a:defRPr/>
            </a:pPr>
            <a:r>
              <a:rPr lang="en-US" dirty="0" smtClean="0"/>
              <a:t>Much of the undermining done by a process called sapping- groundwater seeps and trickles out of the scarp face, eroding fine particles and weathering the cohesion of the face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95400" y="152400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Specialized Environment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066800" y="2057400"/>
            <a:ext cx="6858000" cy="396239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u="sng" dirty="0" smtClean="0"/>
              <a:t>Special Conditions in Deserts </a:t>
            </a:r>
          </a:p>
          <a:p>
            <a:pPr marL="0" indent="0">
              <a:buNone/>
              <a:defRPr/>
            </a:pPr>
            <a:endParaRPr lang="en-US" b="1" u="sng" dirty="0" smtClean="0"/>
          </a:p>
          <a:p>
            <a:pPr lvl="2">
              <a:defRPr/>
            </a:pPr>
            <a:r>
              <a:rPr lang="en-US" sz="2400" b="1" dirty="0" smtClean="0"/>
              <a:t>Weathering</a:t>
            </a:r>
            <a:r>
              <a:rPr lang="en-US" sz="2400" dirty="0" smtClean="0"/>
              <a:t>- mostly mechanical</a:t>
            </a:r>
          </a:p>
          <a:p>
            <a:pPr lvl="2">
              <a:defRPr/>
            </a:pPr>
            <a:r>
              <a:rPr lang="en-US" sz="2400" b="1" dirty="0" smtClean="0"/>
              <a:t>Different Soil and Regolith</a:t>
            </a:r>
            <a:r>
              <a:rPr lang="en-US" sz="2400" dirty="0" smtClean="0"/>
              <a:t>-  little soil or regolith exposing bedrock to erosion</a:t>
            </a:r>
          </a:p>
          <a:p>
            <a:pPr lvl="2">
              <a:defRPr/>
            </a:pPr>
            <a:r>
              <a:rPr lang="en-US" sz="2400" b="1" dirty="0" smtClean="0"/>
              <a:t>Soil Creep </a:t>
            </a:r>
            <a:r>
              <a:rPr lang="en-US" sz="2400" dirty="0" smtClean="0"/>
              <a:t>– minor in desert slopes</a:t>
            </a:r>
          </a:p>
          <a:p>
            <a:pPr lvl="2">
              <a:defRPr/>
            </a:pPr>
            <a:r>
              <a:rPr lang="en-US" sz="2400" b="1" dirty="0" smtClean="0"/>
              <a:t>Impermeable Surfaces </a:t>
            </a:r>
            <a:r>
              <a:rPr lang="en-US" sz="2400" dirty="0" smtClean="0"/>
              <a:t>- most surfaces are impermeable to percolating water</a:t>
            </a:r>
          </a:p>
          <a:p>
            <a:pPr marL="640080" lvl="2" indent="0">
              <a:buNone/>
              <a:defRPr/>
            </a:pPr>
            <a:endParaRPr lang="en-US" sz="3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85800" y="1371600"/>
            <a:ext cx="4800600" cy="48768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Types of topographic features of mesa and scarp terrain</a:t>
            </a:r>
          </a:p>
          <a:p>
            <a:pPr lvl="1">
              <a:defRPr/>
            </a:pPr>
            <a:r>
              <a:rPr lang="en-US" sz="2400" b="1" dirty="0" smtClean="0"/>
              <a:t>Plateau</a:t>
            </a:r>
            <a:r>
              <a:rPr lang="en-US" sz="2400" dirty="0" smtClean="0"/>
              <a:t>- erosional platform- bounded on one or more sides by a prominent escarpment</a:t>
            </a:r>
          </a:p>
          <a:p>
            <a:pPr lvl="1">
              <a:defRPr/>
            </a:pPr>
            <a:r>
              <a:rPr lang="en-US" sz="2400" b="1" dirty="0" smtClean="0"/>
              <a:t>Butte or Mesa </a:t>
            </a:r>
            <a:r>
              <a:rPr lang="en-US" sz="2400" dirty="0" smtClean="0"/>
              <a:t>– smaller topographical features formed by mass wasting.</a:t>
            </a:r>
          </a:p>
          <a:p>
            <a:pPr lvl="1">
              <a:defRPr/>
            </a:pPr>
            <a:r>
              <a:rPr lang="en-US" sz="2400" b="1" dirty="0" smtClean="0"/>
              <a:t>Pinnacle- or pillar</a:t>
            </a:r>
            <a:r>
              <a:rPr lang="en-US" sz="2400" dirty="0" smtClean="0"/>
              <a:t>, a final spire of resistance.</a:t>
            </a:r>
          </a:p>
          <a:p>
            <a:pPr>
              <a:defRPr/>
            </a:pPr>
            <a:r>
              <a:rPr lang="en-US" dirty="0" smtClean="0"/>
              <a:t>Examples of mesa and scarp terrain</a:t>
            </a:r>
          </a:p>
          <a:p>
            <a:pPr lvl="1">
              <a:defRPr/>
            </a:pPr>
            <a:r>
              <a:rPr lang="en-US" sz="2400" dirty="0" smtClean="0"/>
              <a:t>Badlands of Utah or Wyoming</a:t>
            </a:r>
          </a:p>
          <a:p>
            <a:pPr lvl="1">
              <a:defRPr/>
            </a:pPr>
            <a:r>
              <a:rPr lang="en-US" sz="2400" dirty="0" smtClean="0"/>
              <a:t>Arches and Natural Bridges of Utah</a:t>
            </a:r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371600" y="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Mesa and Scarp Terrain</a:t>
            </a:r>
            <a:endParaRPr lang="en-US" dirty="0"/>
          </a:p>
        </p:txBody>
      </p:sp>
      <p:pic>
        <p:nvPicPr>
          <p:cNvPr id="7170" name="Picture 2" descr="http://o.quizlet.com/i/Enpco_nvIO2utTFRQiYB3Q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00200"/>
            <a:ext cx="26670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7185025" cy="526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228600" y="685800"/>
            <a:ext cx="8534400" cy="5445125"/>
          </a:xfrm>
        </p:spPr>
        <p:txBody>
          <a:bodyPr>
            <a:normAutofit fontScale="85000" lnSpcReduction="20000"/>
          </a:bodyPr>
          <a:lstStyle/>
          <a:p>
            <a:pPr lvl="1">
              <a:defRPr/>
            </a:pPr>
            <a:endParaRPr lang="en-US" dirty="0" smtClean="0"/>
          </a:p>
          <a:p>
            <a:pPr lvl="1">
              <a:buClr>
                <a:srgbClr val="AD0101"/>
              </a:buClr>
              <a:defRPr/>
            </a:pPr>
            <a:r>
              <a:rPr lang="en-US" sz="2600" b="1" u="sng" dirty="0" smtClean="0">
                <a:solidFill>
                  <a:srgbClr val="303030"/>
                </a:solidFill>
              </a:rPr>
              <a:t>Sand</a:t>
            </a:r>
            <a:r>
              <a:rPr lang="en-US" sz="2600" dirty="0" smtClean="0">
                <a:solidFill>
                  <a:srgbClr val="303030"/>
                </a:solidFill>
              </a:rPr>
              <a:t> </a:t>
            </a:r>
            <a:r>
              <a:rPr lang="en-US" sz="2600" dirty="0">
                <a:solidFill>
                  <a:srgbClr val="303030"/>
                </a:solidFill>
              </a:rPr>
              <a:t>– Deserts have lots of sand</a:t>
            </a:r>
          </a:p>
          <a:p>
            <a:pPr lvl="2">
              <a:buClr>
                <a:srgbClr val="AD0101"/>
              </a:buClr>
              <a:defRPr/>
            </a:pPr>
            <a:r>
              <a:rPr lang="en-US" sz="2600" u="sng" dirty="0" smtClean="0">
                <a:solidFill>
                  <a:srgbClr val="303030"/>
                </a:solidFill>
              </a:rPr>
              <a:t>Sand </a:t>
            </a:r>
            <a:r>
              <a:rPr lang="en-US" sz="2600" u="sng" dirty="0">
                <a:solidFill>
                  <a:srgbClr val="303030"/>
                </a:solidFill>
              </a:rPr>
              <a:t>cover allows water to infiltrate- inhibits drainage via streams or overflow</a:t>
            </a:r>
          </a:p>
          <a:p>
            <a:pPr lvl="2">
              <a:buClr>
                <a:srgbClr val="AD0101"/>
              </a:buClr>
              <a:defRPr/>
            </a:pPr>
            <a:r>
              <a:rPr lang="en-US" sz="2600" u="sng" dirty="0">
                <a:solidFill>
                  <a:srgbClr val="303030"/>
                </a:solidFill>
              </a:rPr>
              <a:t>Sand is readily moved by heavy rains</a:t>
            </a:r>
          </a:p>
          <a:p>
            <a:pPr lvl="2">
              <a:buClr>
                <a:srgbClr val="AD0101"/>
              </a:buClr>
              <a:defRPr/>
            </a:pPr>
            <a:r>
              <a:rPr lang="en-US" sz="2600" u="sng" dirty="0">
                <a:solidFill>
                  <a:srgbClr val="303030"/>
                </a:solidFill>
              </a:rPr>
              <a:t>Sand can be shifted and shaped by the wind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600" b="1" u="sng" dirty="0" smtClean="0">
                <a:solidFill>
                  <a:srgbClr val="303030"/>
                </a:solidFill>
              </a:rPr>
              <a:t>Rainfall</a:t>
            </a:r>
            <a:r>
              <a:rPr lang="en-US" sz="2600" dirty="0" smtClean="0">
                <a:solidFill>
                  <a:srgbClr val="303030"/>
                </a:solidFill>
              </a:rPr>
              <a:t>- </a:t>
            </a:r>
            <a:r>
              <a:rPr lang="en-US" sz="2600" u="sng" dirty="0">
                <a:solidFill>
                  <a:srgbClr val="303030"/>
                </a:solidFill>
              </a:rPr>
              <a:t>much of the rainfall in the desert areas in intense, often coming from convective thunderstorms</a:t>
            </a:r>
            <a:r>
              <a:rPr lang="en-US" sz="2600" dirty="0" smtClean="0">
                <a:solidFill>
                  <a:srgbClr val="303030"/>
                </a:solidFill>
              </a:rPr>
              <a:t>.</a:t>
            </a:r>
            <a:endParaRPr lang="en-US" sz="2600" dirty="0"/>
          </a:p>
          <a:p>
            <a:pPr lvl="1">
              <a:defRPr/>
            </a:pPr>
            <a:r>
              <a:rPr lang="en-US" sz="2600" b="1" u="sng" dirty="0" smtClean="0"/>
              <a:t>Fluvial Deposition </a:t>
            </a:r>
            <a:r>
              <a:rPr lang="en-US" sz="2600" dirty="0" smtClean="0"/>
              <a:t>– </a:t>
            </a:r>
            <a:r>
              <a:rPr lang="en-US" sz="2600" u="sng" dirty="0" smtClean="0"/>
              <a:t>all streams are ephemeral- effective agents of erosion</a:t>
            </a:r>
          </a:p>
          <a:p>
            <a:pPr lvl="1">
              <a:defRPr/>
            </a:pPr>
            <a:r>
              <a:rPr lang="en-US" sz="2600" b="1" u="sng" dirty="0" smtClean="0"/>
              <a:t>Wind</a:t>
            </a:r>
            <a:r>
              <a:rPr lang="en-US" sz="2600" dirty="0" smtClean="0"/>
              <a:t> – </a:t>
            </a:r>
            <a:r>
              <a:rPr lang="en-US" sz="2600" u="sng" dirty="0" smtClean="0"/>
              <a:t>most deserts don’t have wind as a large effect- some have high winds, but not all</a:t>
            </a:r>
          </a:p>
          <a:p>
            <a:pPr lvl="1">
              <a:defRPr/>
            </a:pPr>
            <a:r>
              <a:rPr lang="en-US" sz="2600" b="1" u="sng" dirty="0" smtClean="0"/>
              <a:t>Basins of Interior Drainage </a:t>
            </a:r>
            <a:r>
              <a:rPr lang="en-US" sz="2600" dirty="0" smtClean="0"/>
              <a:t>- </a:t>
            </a:r>
            <a:r>
              <a:rPr lang="en-US" sz="2600" u="sng" dirty="0" smtClean="0"/>
              <a:t>areas of many drainages that never make it to the ocean -  such as the Great Basin</a:t>
            </a:r>
          </a:p>
          <a:p>
            <a:pPr lvl="1">
              <a:defRPr/>
            </a:pPr>
            <a:r>
              <a:rPr lang="en-US" sz="2600" b="1" u="sng" dirty="0" smtClean="0"/>
              <a:t>Vegetation</a:t>
            </a:r>
            <a:r>
              <a:rPr lang="en-US" sz="2600" dirty="0" smtClean="0"/>
              <a:t> – </a:t>
            </a:r>
            <a:r>
              <a:rPr lang="en-US" sz="2600" u="sng" dirty="0" smtClean="0"/>
              <a:t>perhaps the most important condition- the lack of vegetation has the effect on the topography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371600" y="26581"/>
            <a:ext cx="6934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Special Conditions in Deserts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533400" y="1143000"/>
            <a:ext cx="8229600" cy="4800599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u="sng" dirty="0" smtClean="0"/>
              <a:t>Running water is by far the most important external agent of landform development</a:t>
            </a:r>
          </a:p>
          <a:p>
            <a:pPr>
              <a:defRPr/>
            </a:pPr>
            <a:endParaRPr lang="en-US" sz="1400" dirty="0"/>
          </a:p>
          <a:p>
            <a:pPr>
              <a:defRPr/>
            </a:pPr>
            <a:r>
              <a:rPr lang="en-US" b="1" u="sng" dirty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  <a:t>Surface Water in the desert</a:t>
            </a:r>
            <a:endParaRPr lang="en-US" b="1" u="sng" dirty="0" smtClean="0"/>
          </a:p>
          <a:p>
            <a:pPr lvl="1">
              <a:buClr>
                <a:srgbClr val="AD0101"/>
              </a:buClr>
              <a:defRPr/>
            </a:pPr>
            <a:r>
              <a:rPr lang="en-US" sz="2400" b="1" u="sng" dirty="0">
                <a:solidFill>
                  <a:srgbClr val="303030"/>
                </a:solidFill>
              </a:rPr>
              <a:t>Exotic </a:t>
            </a:r>
            <a:r>
              <a:rPr lang="en-US" sz="2400" b="1" u="sng" dirty="0" smtClean="0">
                <a:solidFill>
                  <a:srgbClr val="303030"/>
                </a:solidFill>
              </a:rPr>
              <a:t>Streams </a:t>
            </a:r>
            <a:r>
              <a:rPr lang="en-US" sz="2400" b="1" dirty="0" smtClean="0">
                <a:solidFill>
                  <a:srgbClr val="303030"/>
                </a:solidFill>
              </a:rPr>
              <a:t>- </a:t>
            </a:r>
            <a:r>
              <a:rPr lang="en-US" sz="2400" u="sng" dirty="0">
                <a:solidFill>
                  <a:srgbClr val="303030"/>
                </a:solidFill>
              </a:rPr>
              <a:t>permanent streams in dry lands</a:t>
            </a:r>
            <a:r>
              <a:rPr lang="en-US" sz="2400" dirty="0">
                <a:solidFill>
                  <a:srgbClr val="303030"/>
                </a:solidFill>
              </a:rPr>
              <a:t> (where the water comes from adjacent mountains or wetter areas) and have sufficient volume to survive to the ocean-  examples Colorado River or Nile River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b="1" u="sng" dirty="0">
                <a:solidFill>
                  <a:srgbClr val="303030"/>
                </a:solidFill>
              </a:rPr>
              <a:t>Desert Lakes </a:t>
            </a:r>
            <a:r>
              <a:rPr lang="en-US" sz="2400" dirty="0">
                <a:solidFill>
                  <a:srgbClr val="303030"/>
                </a:solidFill>
              </a:rPr>
              <a:t>– </a:t>
            </a:r>
            <a:r>
              <a:rPr lang="en-US" sz="2400" u="sng" dirty="0">
                <a:solidFill>
                  <a:srgbClr val="303030"/>
                </a:solidFill>
              </a:rPr>
              <a:t>dry lake beds </a:t>
            </a:r>
            <a:r>
              <a:rPr lang="en-US" sz="2400" dirty="0">
                <a:solidFill>
                  <a:srgbClr val="303030"/>
                </a:solidFill>
              </a:rPr>
              <a:t>– called playas or salines if there is a large amount of salt present</a:t>
            </a:r>
          </a:p>
          <a:p>
            <a:pPr lvl="2">
              <a:buClr>
                <a:srgbClr val="AD0101"/>
              </a:buClr>
              <a:defRPr/>
            </a:pPr>
            <a:r>
              <a:rPr lang="en-US" sz="2400" b="1" u="sng" dirty="0" smtClean="0">
                <a:solidFill>
                  <a:srgbClr val="303030"/>
                </a:solidFill>
              </a:rPr>
              <a:t>Playas </a:t>
            </a:r>
            <a:r>
              <a:rPr lang="en-US" sz="2400" dirty="0" smtClean="0">
                <a:solidFill>
                  <a:srgbClr val="303030"/>
                </a:solidFill>
              </a:rPr>
              <a:t>- </a:t>
            </a:r>
            <a:r>
              <a:rPr lang="en-US" sz="2400" dirty="0">
                <a:solidFill>
                  <a:srgbClr val="303030"/>
                </a:solidFill>
              </a:rPr>
              <a:t>are the flattest, most level of all landforms</a:t>
            </a:r>
          </a:p>
          <a:p>
            <a:pPr lvl="2">
              <a:buClr>
                <a:srgbClr val="AD0101"/>
              </a:buClr>
              <a:defRPr/>
            </a:pPr>
            <a:r>
              <a:rPr lang="en-US" sz="2400" b="1" u="sng" dirty="0">
                <a:solidFill>
                  <a:srgbClr val="303030"/>
                </a:solidFill>
              </a:rPr>
              <a:t>Saline lakes </a:t>
            </a:r>
            <a:r>
              <a:rPr lang="en-US" sz="2400" dirty="0">
                <a:solidFill>
                  <a:srgbClr val="303030"/>
                </a:solidFill>
              </a:rPr>
              <a:t>– permanent lakes in desert areas, Great Salt Lake a good example</a:t>
            </a: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6581"/>
            <a:ext cx="83820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Water in Arid Regions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381000" y="1066800"/>
            <a:ext cx="8229600" cy="4800600"/>
          </a:xfrm>
        </p:spPr>
        <p:txBody>
          <a:bodyPr/>
          <a:lstStyle/>
          <a:p>
            <a:pPr>
              <a:defRPr/>
            </a:pPr>
            <a:r>
              <a:rPr lang="en-US" b="1" u="sng" dirty="0" smtClean="0"/>
              <a:t>Differential Erosion</a:t>
            </a:r>
            <a:r>
              <a:rPr lang="en-US" b="1" dirty="0" smtClean="0"/>
              <a:t> </a:t>
            </a:r>
            <a:r>
              <a:rPr lang="en-US" dirty="0" smtClean="0"/>
              <a:t>- </a:t>
            </a:r>
            <a:r>
              <a:rPr lang="en-US" u="sng" dirty="0" smtClean="0"/>
              <a:t>whenever a land surface erodes, variations in rock type and structure produce differences in the slope and shape of the resulting land form</a:t>
            </a:r>
            <a:r>
              <a:rPr lang="en-US" dirty="0" smtClean="0"/>
              <a:t>.  </a:t>
            </a:r>
          </a:p>
          <a:p>
            <a:pPr lvl="1">
              <a:defRPr/>
            </a:pPr>
            <a:r>
              <a:rPr lang="en-US" sz="2400" dirty="0" smtClean="0"/>
              <a:t>Results – </a:t>
            </a:r>
            <a:r>
              <a:rPr lang="en-US" sz="2400" u="sng" dirty="0" smtClean="0"/>
              <a:t>cliffs, pinnacles, spires</a:t>
            </a:r>
          </a:p>
          <a:p>
            <a:pPr lvl="0">
              <a:buClr>
                <a:srgbClr val="AD0101"/>
              </a:buClr>
              <a:defRPr/>
            </a:pPr>
            <a:r>
              <a:rPr lang="en-US" b="1" u="sng" dirty="0">
                <a:solidFill>
                  <a:srgbClr val="303030"/>
                </a:solidFill>
              </a:rPr>
              <a:t>Residential Erosional </a:t>
            </a:r>
            <a:r>
              <a:rPr lang="en-US" b="1" u="sng" dirty="0" smtClean="0">
                <a:solidFill>
                  <a:srgbClr val="303030"/>
                </a:solidFill>
              </a:rPr>
              <a:t>Surfaces </a:t>
            </a:r>
            <a:r>
              <a:rPr lang="en-US" dirty="0" smtClean="0">
                <a:solidFill>
                  <a:srgbClr val="303030"/>
                </a:solidFill>
              </a:rPr>
              <a:t>- </a:t>
            </a:r>
            <a:r>
              <a:rPr lang="en-US" u="sng" dirty="0">
                <a:solidFill>
                  <a:srgbClr val="303030"/>
                </a:solidFill>
              </a:rPr>
              <a:t>steep-sided mountains called </a:t>
            </a:r>
            <a:r>
              <a:rPr lang="en-US" b="1" u="sng" dirty="0">
                <a:solidFill>
                  <a:srgbClr val="303030"/>
                </a:solidFill>
              </a:rPr>
              <a:t>inselbergs</a:t>
            </a:r>
            <a:r>
              <a:rPr lang="en-US" u="sng" dirty="0">
                <a:solidFill>
                  <a:srgbClr val="303030"/>
                </a:solidFill>
              </a:rPr>
              <a:t>- these resemble “</a:t>
            </a:r>
            <a:r>
              <a:rPr lang="en-US" b="1" u="sng" dirty="0">
                <a:solidFill>
                  <a:srgbClr val="303030"/>
                </a:solidFill>
              </a:rPr>
              <a:t>island mountains</a:t>
            </a:r>
            <a:r>
              <a:rPr lang="en-US" dirty="0">
                <a:solidFill>
                  <a:srgbClr val="303030"/>
                </a:solidFill>
              </a:rPr>
              <a:t>”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dirty="0">
                <a:solidFill>
                  <a:srgbClr val="303030"/>
                </a:solidFill>
              </a:rPr>
              <a:t>A type of </a:t>
            </a:r>
            <a:r>
              <a:rPr lang="en-US" sz="2400" b="1" dirty="0">
                <a:solidFill>
                  <a:srgbClr val="303030"/>
                </a:solidFill>
              </a:rPr>
              <a:t>inselberg</a:t>
            </a:r>
            <a:r>
              <a:rPr lang="en-US" sz="2400" dirty="0">
                <a:solidFill>
                  <a:srgbClr val="303030"/>
                </a:solidFill>
              </a:rPr>
              <a:t> is called a </a:t>
            </a:r>
            <a:r>
              <a:rPr lang="en-US" sz="2400" b="1" dirty="0">
                <a:solidFill>
                  <a:srgbClr val="303030"/>
                </a:solidFill>
              </a:rPr>
              <a:t>bornhardt.</a:t>
            </a:r>
            <a:r>
              <a:rPr lang="en-US" sz="2400" dirty="0">
                <a:solidFill>
                  <a:srgbClr val="303030"/>
                </a:solidFill>
              </a:rPr>
              <a:t> </a:t>
            </a:r>
          </a:p>
          <a:p>
            <a:pPr lvl="0">
              <a:buClr>
                <a:srgbClr val="AD0101"/>
              </a:buClr>
              <a:defRPr/>
            </a:pPr>
            <a:r>
              <a:rPr lang="en-US" b="1" u="sng" dirty="0">
                <a:solidFill>
                  <a:srgbClr val="303030"/>
                </a:solidFill>
              </a:rPr>
              <a:t>Desert Stream </a:t>
            </a:r>
            <a:r>
              <a:rPr lang="en-US" b="1" u="sng" dirty="0" smtClean="0">
                <a:solidFill>
                  <a:srgbClr val="303030"/>
                </a:solidFill>
              </a:rPr>
              <a:t>Channels </a:t>
            </a:r>
            <a:r>
              <a:rPr lang="en-US" dirty="0" smtClean="0">
                <a:solidFill>
                  <a:srgbClr val="303030"/>
                </a:solidFill>
              </a:rPr>
              <a:t>- </a:t>
            </a:r>
            <a:r>
              <a:rPr lang="en-US" u="sng" dirty="0">
                <a:solidFill>
                  <a:srgbClr val="303030"/>
                </a:solidFill>
              </a:rPr>
              <a:t>normally dry beds of ephemeral streams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400" dirty="0">
                <a:solidFill>
                  <a:srgbClr val="303030"/>
                </a:solidFill>
              </a:rPr>
              <a:t>Called </a:t>
            </a:r>
            <a:r>
              <a:rPr lang="en-US" sz="2400" u="sng" dirty="0">
                <a:solidFill>
                  <a:srgbClr val="303030"/>
                </a:solidFill>
              </a:rPr>
              <a:t>arroyos, gullies, washes or </a:t>
            </a:r>
            <a:r>
              <a:rPr lang="en-US" sz="2400" u="sng" dirty="0" smtClean="0">
                <a:solidFill>
                  <a:srgbClr val="303030"/>
                </a:solidFill>
              </a:rPr>
              <a:t>coulees</a:t>
            </a:r>
            <a:endParaRPr lang="en-US" sz="2400" u="sng" dirty="0">
              <a:solidFill>
                <a:srgbClr val="30303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19200" y="0"/>
            <a:ext cx="6934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Fluvial Erosion in Arid Lands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desertmuseum.org/images/nh_tuc_xse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017783"/>
            <a:ext cx="5791200" cy="485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135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76200"/>
            <a:ext cx="81534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Fluvial Deposition in Arid Lands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371600"/>
            <a:ext cx="7467600" cy="4419600"/>
          </a:xfrm>
        </p:spPr>
        <p:txBody>
          <a:bodyPr/>
          <a:lstStyle/>
          <a:p>
            <a:pPr>
              <a:defRPr/>
            </a:pPr>
            <a:r>
              <a:rPr lang="en-US" b="1" u="sng" dirty="0" smtClean="0"/>
              <a:t>Piedmont </a:t>
            </a:r>
            <a:r>
              <a:rPr lang="en-US" dirty="0" smtClean="0"/>
              <a:t>- </a:t>
            </a:r>
            <a:r>
              <a:rPr lang="en-US" u="sng" dirty="0" smtClean="0"/>
              <a:t>generic term meaning any zone at the foot of a mountain range</a:t>
            </a:r>
          </a:p>
          <a:p>
            <a:pPr>
              <a:defRPr/>
            </a:pPr>
            <a:endParaRPr lang="en-US" sz="1000" dirty="0" smtClean="0"/>
          </a:p>
          <a:p>
            <a:pPr>
              <a:defRPr/>
            </a:pPr>
            <a:r>
              <a:rPr lang="en-US" b="1" u="sng" dirty="0" smtClean="0"/>
              <a:t>Piedmont Zone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en-US" u="sng" dirty="0" smtClean="0"/>
              <a:t>one of the most prominent area of fluvial deposition</a:t>
            </a:r>
          </a:p>
          <a:p>
            <a:pPr>
              <a:defRPr/>
            </a:pPr>
            <a:endParaRPr lang="en-US" sz="1000" dirty="0" smtClean="0"/>
          </a:p>
          <a:p>
            <a:pPr>
              <a:defRPr/>
            </a:pPr>
            <a:r>
              <a:rPr lang="en-US" b="1" u="sng" dirty="0" smtClean="0"/>
              <a:t>Piedmont Angle </a:t>
            </a:r>
            <a:r>
              <a:rPr lang="en-US" dirty="0" smtClean="0"/>
              <a:t>- </a:t>
            </a:r>
            <a:r>
              <a:rPr lang="en-US" u="sng" dirty="0" smtClean="0"/>
              <a:t>a pronounced change in the angle of slope at the mountain 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31898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Characteristics of Desert Surfaces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1447800"/>
            <a:ext cx="5562600" cy="45307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b="1" u="sng" dirty="0" smtClean="0"/>
              <a:t>Erg</a:t>
            </a:r>
            <a:r>
              <a:rPr lang="en-US" b="1" dirty="0" smtClean="0"/>
              <a:t> </a:t>
            </a:r>
            <a:r>
              <a:rPr lang="en-US" dirty="0" smtClean="0"/>
              <a:t>– a large area covered with loose sand generally arranged in some sort of dune formation by the wind</a:t>
            </a:r>
          </a:p>
          <a:p>
            <a:pPr>
              <a:defRPr/>
            </a:pPr>
            <a:r>
              <a:rPr lang="en-US" b="1" u="sng" dirty="0" smtClean="0"/>
              <a:t>Reg</a:t>
            </a:r>
            <a:r>
              <a:rPr lang="en-US" dirty="0" smtClean="0"/>
              <a:t> – Stony deserts – tight covering of coarse gravel pebbles, and/or boulders removed by wind and water sometimes called desert pavement</a:t>
            </a:r>
          </a:p>
          <a:p>
            <a:pPr>
              <a:defRPr/>
            </a:pPr>
            <a:r>
              <a:rPr lang="en-US" b="1" u="sng" dirty="0" smtClean="0"/>
              <a:t>Desert Varnish </a:t>
            </a:r>
            <a:r>
              <a:rPr lang="en-US" dirty="0" smtClean="0"/>
              <a:t>– dark shiny coating consisting mostly of iron and manganese oxides that forms on the surface of pebbles, stones , and larger outcrops of rock</a:t>
            </a:r>
          </a:p>
          <a:p>
            <a:pPr>
              <a:defRPr/>
            </a:pPr>
            <a:r>
              <a:rPr lang="en-US" b="1" u="sng" dirty="0" smtClean="0"/>
              <a:t>Hamada</a:t>
            </a:r>
            <a:r>
              <a:rPr lang="en-US" u="sng" dirty="0" smtClean="0"/>
              <a:t> – </a:t>
            </a:r>
            <a:r>
              <a:rPr lang="en-US" b="1" u="sng" dirty="0" smtClean="0"/>
              <a:t>Barren Bedrock</a:t>
            </a:r>
            <a:r>
              <a:rPr lang="en-US" dirty="0" smtClean="0"/>
              <a:t>- a barren surface of consolidated material- usually consists of exposed bedrock</a:t>
            </a:r>
          </a:p>
        </p:txBody>
      </p:sp>
      <p:pic>
        <p:nvPicPr>
          <p:cNvPr id="5122" name="Picture 2" descr="http://www.geodiversite.net/IMG/jpg/dese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95400"/>
            <a:ext cx="1941826" cy="108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ux1.eiu.edu/~cfjps/1300/re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393821"/>
            <a:ext cx="1941826" cy="127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dynamicphotoworkshops.com/wp-content/uploads/galleries/post-1119/desert-varnis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694071"/>
            <a:ext cx="1939168" cy="125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d4.yimg.com/sr/img/2/a956779a-5161-3080-ab7c-2e1352b1dac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1" y="4974264"/>
            <a:ext cx="1939168" cy="112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5629</TotalTime>
  <Words>1172</Words>
  <Application>Microsoft Office PowerPoint</Application>
  <PresentationFormat>On-screen Show (4:3)</PresentationFormat>
  <Paragraphs>134</Paragraphs>
  <Slides>31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Custom Design</vt:lpstr>
      <vt:lpstr>NewsPrint</vt:lpstr>
      <vt:lpstr>Package</vt:lpstr>
      <vt:lpstr>Packager Shell Object</vt:lpstr>
      <vt:lpstr>Topography of Arid Lands</vt:lpstr>
      <vt:lpstr>PowerPoint Presentation</vt:lpstr>
      <vt:lpstr>Specialized Environment</vt:lpstr>
      <vt:lpstr>Special Conditions in Deserts</vt:lpstr>
      <vt:lpstr>Water in Arid Regions</vt:lpstr>
      <vt:lpstr>Fluvial Erosion in Arid Lands</vt:lpstr>
      <vt:lpstr>PowerPoint Presentation</vt:lpstr>
      <vt:lpstr>Fluvial Deposition in Arid Lands</vt:lpstr>
      <vt:lpstr>Characteristics of Desert Surfaces</vt:lpstr>
      <vt:lpstr>The Work of the Wind</vt:lpstr>
      <vt:lpstr>Aeolian Transportation</vt:lpstr>
      <vt:lpstr>PowerPoint Presentation</vt:lpstr>
      <vt:lpstr>Aeolian Deposition</vt:lpstr>
      <vt:lpstr>PowerPoint Presentation</vt:lpstr>
      <vt:lpstr>PowerPoint Presentation</vt:lpstr>
      <vt:lpstr>Kinds of Dunes</vt:lpstr>
      <vt:lpstr> Kinds of Dunes</vt:lpstr>
      <vt:lpstr>Kinds of Dunes</vt:lpstr>
      <vt:lpstr>PowerPoint Presentation</vt:lpstr>
      <vt:lpstr>Kinds of Dunes</vt:lpstr>
      <vt:lpstr>Two Characteristics Desert Landform Assemblages</vt:lpstr>
      <vt:lpstr>Basin-and-Range Terrain</vt:lpstr>
      <vt:lpstr>Basin-and-Range Terrain</vt:lpstr>
      <vt:lpstr>PowerPoint Presentation</vt:lpstr>
      <vt:lpstr>Basin-and-Range Terrain</vt:lpstr>
      <vt:lpstr>PowerPoint Presentation</vt:lpstr>
      <vt:lpstr>PowerPoint Presentation</vt:lpstr>
      <vt:lpstr>PowerPoint Presentation</vt:lpstr>
      <vt:lpstr>Mesa and Scarp Terrain</vt:lpstr>
      <vt:lpstr>Mesa and Scarp Terrain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allen</cp:lastModifiedBy>
  <cp:revision>258</cp:revision>
  <dcterms:created xsi:type="dcterms:W3CDTF">2007-09-03T15:50:30Z</dcterms:created>
  <dcterms:modified xsi:type="dcterms:W3CDTF">2013-08-25T22:02:36Z</dcterms:modified>
</cp:coreProperties>
</file>